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81"/>
    <a:srgbClr val="F7AE20"/>
    <a:srgbClr val="0064A0"/>
    <a:srgbClr val="288ABA"/>
    <a:srgbClr val="771D82"/>
    <a:srgbClr val="131D82"/>
    <a:srgbClr val="8CBE42"/>
    <a:srgbClr val="AA0533"/>
    <a:srgbClr val="4C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195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D987-D5F0-423A-B571-656612AAA3E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3544027" cy="127673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064388" y="5857924"/>
            <a:ext cx="216000" cy="216000"/>
            <a:chOff x="2772000" y="1932221"/>
            <a:chExt cx="2340000" cy="2340000"/>
          </a:xfrm>
        </p:grpSpPr>
        <p:sp>
          <p:nvSpPr>
            <p:cNvPr id="9" name="Rectangle 8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24228" y="5857924"/>
            <a:ext cx="216000" cy="216000"/>
            <a:chOff x="2772000" y="1932221"/>
            <a:chExt cx="2340000" cy="2340000"/>
          </a:xfrm>
        </p:grpSpPr>
        <p:sp>
          <p:nvSpPr>
            <p:cNvPr id="15" name="Rectangle 1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064388" y="4417764"/>
            <a:ext cx="216000" cy="216000"/>
          </a:xfrm>
          <a:prstGeom prst="rect">
            <a:avLst/>
          </a:prstGeom>
          <a:solidFill>
            <a:srgbClr val="007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35834" y="4489210"/>
            <a:ext cx="73108" cy="7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84068" y="5857924"/>
            <a:ext cx="216000" cy="216000"/>
            <a:chOff x="2772000" y="1932221"/>
            <a:chExt cx="2340000" cy="2340000"/>
          </a:xfrm>
        </p:grpSpPr>
        <p:sp>
          <p:nvSpPr>
            <p:cNvPr id="18" name="Rectangle 17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4228" y="4417764"/>
            <a:ext cx="216000" cy="216000"/>
            <a:chOff x="2772000" y="1932221"/>
            <a:chExt cx="2340000" cy="2340000"/>
          </a:xfrm>
        </p:grpSpPr>
        <p:sp>
          <p:nvSpPr>
            <p:cNvPr id="24" name="Rectangle 23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064388" y="2977604"/>
            <a:ext cx="216000" cy="216000"/>
            <a:chOff x="2772000" y="1932221"/>
            <a:chExt cx="2340000" cy="2340000"/>
          </a:xfrm>
        </p:grpSpPr>
        <p:sp>
          <p:nvSpPr>
            <p:cNvPr id="27" name="Rectangle 26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97062" y="9211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7181"/>
                </a:solidFill>
                <a:latin typeface="UT Sans Bold" pitchFamily="50" charset="0"/>
              </a:rPr>
              <a:t>TITLUL</a:t>
            </a:r>
            <a:r>
              <a:rPr lang="ro-RO" sz="3600" dirty="0">
                <a:solidFill>
                  <a:srgbClr val="007181"/>
                </a:solidFill>
                <a:latin typeface="UT Sans Bold" pitchFamily="50" charset="0"/>
              </a:rPr>
              <a:t> </a:t>
            </a:r>
            <a:r>
              <a:rPr lang="en-US" sz="3600" dirty="0" err="1">
                <a:solidFill>
                  <a:srgbClr val="007181"/>
                </a:solidFill>
                <a:latin typeface="UT Sans Bold" pitchFamily="50" charset="0"/>
              </a:rPr>
              <a:t>LUCR</a:t>
            </a:r>
            <a:r>
              <a:rPr lang="ro-RO" sz="3600" dirty="0">
                <a:solidFill>
                  <a:srgbClr val="007181"/>
                </a:solidFill>
                <a:latin typeface="UT Sans Bold" pitchFamily="50" charset="0"/>
              </a:rPr>
              <a:t>ĂRII</a:t>
            </a:r>
            <a:endParaRPr lang="en-US" dirty="0">
              <a:solidFill>
                <a:srgbClr val="00718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7062" y="2644170"/>
            <a:ext cx="57557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solidFill>
                  <a:srgbClr val="007181"/>
                </a:solidFill>
                <a:latin typeface="UT Sans Bold" pitchFamily="50" charset="0"/>
              </a:rPr>
              <a:t>Nume Prenume masterand</a:t>
            </a:r>
          </a:p>
          <a:p>
            <a:endParaRPr lang="ro-RO" sz="2400" dirty="0">
              <a:solidFill>
                <a:srgbClr val="007181"/>
              </a:solidFill>
              <a:latin typeface="UT Sans Bold" pitchFamily="50" charset="0"/>
            </a:endParaRPr>
          </a:p>
          <a:p>
            <a:r>
              <a:rPr lang="ro-RO" sz="2400" dirty="0">
                <a:solidFill>
                  <a:srgbClr val="007181"/>
                </a:solidFill>
                <a:latin typeface="UT Sans Bold" pitchFamily="50" charset="0"/>
              </a:rPr>
              <a:t>Titlu științific, Nume prenume cadru didactic coordonator</a:t>
            </a:r>
          </a:p>
          <a:p>
            <a:endParaRPr lang="ro-RO" sz="2400" dirty="0">
              <a:solidFill>
                <a:srgbClr val="007181"/>
              </a:solidFill>
              <a:latin typeface="UT Sans Bold" pitchFamily="50" charset="0"/>
            </a:endParaRPr>
          </a:p>
          <a:p>
            <a:r>
              <a:rPr lang="en-US" sz="1600" dirty="0" err="1">
                <a:solidFill>
                  <a:srgbClr val="007181"/>
                </a:solidFill>
                <a:latin typeface="UT Sans Bold" pitchFamily="50" charset="0"/>
              </a:rPr>
              <a:t>Programul</a:t>
            </a:r>
            <a:r>
              <a:rPr lang="en-US" sz="1600" dirty="0">
                <a:solidFill>
                  <a:srgbClr val="007181"/>
                </a:solidFill>
                <a:latin typeface="UT Sans Bold" pitchFamily="50" charset="0"/>
              </a:rPr>
              <a:t> de </a:t>
            </a:r>
            <a:r>
              <a:rPr lang="en-US" sz="1600" dirty="0" err="1">
                <a:solidFill>
                  <a:srgbClr val="007181"/>
                </a:solidFill>
                <a:latin typeface="UT Sans Bold" pitchFamily="50" charset="0"/>
              </a:rPr>
              <a:t>studii</a:t>
            </a:r>
            <a:r>
              <a:rPr lang="en-US" sz="1600" dirty="0">
                <a:solidFill>
                  <a:srgbClr val="007181"/>
                </a:solidFill>
                <a:latin typeface="UT Sans Bold" pitchFamily="50" charset="0"/>
              </a:rPr>
              <a:t>: </a:t>
            </a:r>
            <a:r>
              <a:rPr lang="ro-RO" sz="1600" dirty="0">
                <a:solidFill>
                  <a:srgbClr val="007181"/>
                </a:solidFill>
                <a:latin typeface="UT Sans Bold" pitchFamily="50" charset="0"/>
              </a:rPr>
              <a:t>Managementul Afacerilor în Industrie</a:t>
            </a:r>
            <a:endParaRPr lang="en-US" sz="1600" dirty="0">
              <a:solidFill>
                <a:srgbClr val="007181"/>
              </a:solidFill>
              <a:latin typeface="UT Sans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3560" y="924053"/>
            <a:ext cx="8532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ASPECT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trebuie întocmită în șablonul transmis, cu fontul cu </a:t>
            </a:r>
            <a:r>
              <a:rPr lang="ro-RO" sz="2000" b="1" dirty="0">
                <a:latin typeface="UT Sans" pitchFamily="50" charset="0"/>
              </a:rPr>
              <a:t>UT </a:t>
            </a:r>
            <a:r>
              <a:rPr lang="ro-RO" sz="2000" b="1" dirty="0" err="1">
                <a:latin typeface="UT Sans" pitchFamily="50" charset="0"/>
              </a:rPr>
              <a:t>Sans</a:t>
            </a:r>
            <a:r>
              <a:rPr lang="ro-RO" sz="2000" dirty="0">
                <a:latin typeface="UT Sans" pitchFamily="50" charset="0"/>
              </a:rPr>
              <a:t>. Nu se utilizează o mărime mai mică de </a:t>
            </a:r>
            <a:r>
              <a:rPr lang="ro-RO" sz="2000" b="1" dirty="0">
                <a:latin typeface="UT Sans" pitchFamily="50" charset="0"/>
              </a:rPr>
              <a:t>18</a:t>
            </a:r>
            <a:r>
              <a:rPr lang="ro-RO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Paginile prezentării trebuie să conțină maxim 10% text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NU trebuie să conțină animații (nici pe pagină, nici la trecerea de la o pagină la alta)</a:t>
            </a:r>
          </a:p>
          <a:p>
            <a:pPr algn="just"/>
            <a:endParaRPr lang="ro-RO" sz="2000" dirty="0">
              <a:latin typeface="UT Sans" pitchFamily="50" charset="0"/>
            </a:endParaRPr>
          </a:p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IMAGINI, GRAFICE, DESENE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Imaginile preluate din sursele bibliografice trebuie să conțină trimiterea la sursa bibliografică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Graficele trebuie să aibă unități de măsură și denumire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Desenele de produs, plan de amplasare, flux de fabricație, etc. trebuie să fie, fiecare pe </a:t>
            </a:r>
            <a:r>
              <a:rPr lang="ro-RO" sz="2000" dirty="0" err="1">
                <a:latin typeface="UT Sans" pitchFamily="50" charset="0"/>
              </a:rPr>
              <a:t>slide</a:t>
            </a:r>
            <a:r>
              <a:rPr lang="ro-RO" sz="2000" dirty="0">
                <a:latin typeface="UT Sans" pitchFamily="50" charset="0"/>
              </a:rPr>
              <a:t>-uri diferite.</a:t>
            </a:r>
            <a:endParaRPr lang="en-US" sz="2000" dirty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Numărul maxim de </a:t>
            </a:r>
            <a:r>
              <a:rPr lang="ro-RO" sz="2000" dirty="0" err="1">
                <a:latin typeface="UT Sans" pitchFamily="50" charset="0"/>
              </a:rPr>
              <a:t>slide</a:t>
            </a:r>
            <a:r>
              <a:rPr lang="ro-RO" sz="2000" dirty="0">
                <a:latin typeface="UT Sans" pitchFamily="50" charset="0"/>
              </a:rPr>
              <a:t>-uri este </a:t>
            </a:r>
            <a:r>
              <a:rPr lang="ro-RO" sz="2000" b="1" dirty="0">
                <a:latin typeface="UT Sans" pitchFamily="50" charset="0"/>
              </a:rPr>
              <a:t>12</a:t>
            </a:r>
            <a:r>
              <a:rPr lang="ro-RO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endParaRPr lang="ro-RO" sz="2000" dirty="0">
              <a:latin typeface="UT Sans" pitchFamily="50" charset="0"/>
            </a:endParaRPr>
          </a:p>
          <a:p>
            <a:pPr algn="just"/>
            <a:endParaRPr lang="ro-RO" sz="2000" dirty="0">
              <a:latin typeface="UT Sans" pitchFamily="50" charset="0"/>
            </a:endParaRPr>
          </a:p>
          <a:p>
            <a:pPr algn="just"/>
            <a:r>
              <a:rPr lang="ro-RO" sz="2000" dirty="0">
                <a:solidFill>
                  <a:srgbClr val="FF0000"/>
                </a:solidFill>
                <a:latin typeface="UT Sans" pitchFamily="50" charset="0"/>
              </a:rPr>
              <a:t>SUSȚINERE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Susținerea prezentării trebuie să fie realizată în maxim 8 minute</a:t>
            </a:r>
            <a:r>
              <a:rPr lang="en-US" sz="2000" dirty="0">
                <a:latin typeface="UT Sans" pitchFamily="50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UT Sans" pitchFamily="50" charset="0"/>
              </a:rPr>
              <a:t>D</a:t>
            </a:r>
            <a:r>
              <a:rPr lang="ro-RO" sz="2000" dirty="0" err="1">
                <a:latin typeface="UT Sans" pitchFamily="50" charset="0"/>
              </a:rPr>
              <a:t>upă</a:t>
            </a:r>
            <a:r>
              <a:rPr lang="ro-RO" sz="2000" dirty="0">
                <a:latin typeface="UT Sans" pitchFamily="50" charset="0"/>
              </a:rPr>
              <a:t> susținere</a:t>
            </a:r>
            <a:r>
              <a:rPr lang="en-US" sz="2000" dirty="0">
                <a:latin typeface="UT Sans" pitchFamily="50" charset="0"/>
              </a:rPr>
              <a:t>,</a:t>
            </a:r>
            <a:r>
              <a:rPr lang="ro-RO" sz="2000" dirty="0">
                <a:latin typeface="UT Sans" pitchFamily="50" charset="0"/>
              </a:rPr>
              <a:t> urmează întrebările din partea comisiei</a:t>
            </a:r>
            <a:endParaRPr lang="en-US" sz="2000" dirty="0">
              <a:latin typeface="UT Sans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652"/>
            <a:ext cx="2034277" cy="5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24638" y="1628800"/>
            <a:ext cx="8064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b="1" dirty="0">
                <a:solidFill>
                  <a:srgbClr val="FF0000"/>
                </a:solidFill>
                <a:latin typeface="UT Sans" panose="00000500000000000000" pitchFamily="50" charset="0"/>
                <a:ea typeface="UT Symbols" charset="0"/>
                <a:cs typeface="UT Symbols" charset="0"/>
              </a:rPr>
              <a:t>ORGANIZARE PREZENTARE</a:t>
            </a:r>
          </a:p>
          <a:p>
            <a:pPr algn="just"/>
            <a:endParaRPr lang="ro-RO" sz="2000" dirty="0">
              <a:solidFill>
                <a:srgbClr val="FF0000"/>
              </a:solidFill>
              <a:latin typeface="UT Symbols" charset="0"/>
              <a:ea typeface="UT Symbols" charset="0"/>
              <a:cs typeface="UT Symbols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temei cu justificarea acesteia (10%)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stadiului actual (20%)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Prezentarea contribuțiilor personale la rezolvarea temei (</a:t>
            </a:r>
            <a:r>
              <a:rPr lang="en-US" sz="2000" dirty="0">
                <a:latin typeface="UT Sans" pitchFamily="50" charset="0"/>
              </a:rPr>
              <a:t>5</a:t>
            </a:r>
            <a:r>
              <a:rPr lang="ro-RO" sz="2000" dirty="0">
                <a:latin typeface="UT Sans" pitchFamily="50" charset="0"/>
              </a:rPr>
              <a:t>0%)</a:t>
            </a:r>
            <a:endParaRPr lang="en-US" sz="2000" dirty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Contribuții personale (10%) - (</a:t>
            </a:r>
            <a:r>
              <a:rPr lang="ro-RO" sz="1600" i="1" dirty="0">
                <a:latin typeface="UT Sans" pitchFamily="50" charset="0"/>
              </a:rPr>
              <a:t>exemple în fișierul Șablon și Structură Disertație</a:t>
            </a:r>
            <a:r>
              <a:rPr lang="ro-RO" sz="2000" dirty="0">
                <a:latin typeface="UT Sans" pitchFamily="50" charset="0"/>
              </a:rPr>
              <a:t>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Concluzii (10%)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ro-RO" sz="2000" dirty="0">
                <a:latin typeface="UT Sans" pitchFamily="50" charset="0"/>
              </a:rPr>
              <a:t>Bibliografie (selecție relevantă din bibliografia inclusă în lucrarea de disertație)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652"/>
            <a:ext cx="2034277" cy="5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6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210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UT Sans</vt:lpstr>
      <vt:lpstr>UT Sans Bold</vt:lpstr>
      <vt:lpstr>UT Symbols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</dc:title>
  <dc:creator>MAI</dc:creator>
  <cp:keywords>MAI</cp:keywords>
  <cp:lastModifiedBy>s0117-04</cp:lastModifiedBy>
  <cp:revision>36</cp:revision>
  <dcterms:created xsi:type="dcterms:W3CDTF">2017-10-19T09:49:50Z</dcterms:created>
  <dcterms:modified xsi:type="dcterms:W3CDTF">2024-04-29T08:32:30Z</dcterms:modified>
</cp:coreProperties>
</file>