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4" r:id="rId1"/>
  </p:sldMasterIdLst>
  <p:sldIdLst>
    <p:sldId id="256" r:id="rId2"/>
    <p:sldId id="257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181"/>
    <a:srgbClr val="F7AE20"/>
    <a:srgbClr val="0064A0"/>
    <a:srgbClr val="288ABA"/>
    <a:srgbClr val="771D82"/>
    <a:srgbClr val="131D82"/>
    <a:srgbClr val="8CBE42"/>
    <a:srgbClr val="AA0533"/>
    <a:srgbClr val="4C23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5195" autoAdjust="0"/>
  </p:normalViewPr>
  <p:slideViewPr>
    <p:cSldViewPr>
      <p:cViewPr varScale="1">
        <p:scale>
          <a:sx n="151" d="100"/>
          <a:sy n="151" d="100"/>
        </p:scale>
        <p:origin x="2016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D987-D5F0-423A-B571-656612AAA3E1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A3DBB-FBA3-4A4C-B7D7-E60F12564F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D987-D5F0-423A-B571-656612AAA3E1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A3DBB-FBA3-4A4C-B7D7-E60F12564F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D987-D5F0-423A-B571-656612AAA3E1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A3DBB-FBA3-4A4C-B7D7-E60F12564F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D987-D5F0-423A-B571-656612AAA3E1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A3DBB-FBA3-4A4C-B7D7-E60F12564F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D987-D5F0-423A-B571-656612AAA3E1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A3DBB-FBA3-4A4C-B7D7-E60F12564F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D987-D5F0-423A-B571-656612AAA3E1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A3DBB-FBA3-4A4C-B7D7-E60F12564F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D987-D5F0-423A-B571-656612AAA3E1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A3DBB-FBA3-4A4C-B7D7-E60F12564F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D987-D5F0-423A-B571-656612AAA3E1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A3DBB-FBA3-4A4C-B7D7-E60F12564F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D987-D5F0-423A-B571-656612AAA3E1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A3DBB-FBA3-4A4C-B7D7-E60F12564F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D987-D5F0-423A-B571-656612AAA3E1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A3DBB-FBA3-4A4C-B7D7-E60F12564F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D987-D5F0-423A-B571-656612AAA3E1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A3DBB-FBA3-4A4C-B7D7-E60F12564F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CD987-D5F0-423A-B571-656612AAA3E1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A3DBB-FBA3-4A4C-B7D7-E60F1256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34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5013176"/>
            <a:ext cx="3544027" cy="1276730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8064388" y="5857924"/>
            <a:ext cx="216000" cy="216000"/>
            <a:chOff x="2772000" y="1932221"/>
            <a:chExt cx="2340000" cy="2340000"/>
          </a:xfrm>
        </p:grpSpPr>
        <p:sp>
          <p:nvSpPr>
            <p:cNvPr id="9" name="Rectangle 8"/>
            <p:cNvSpPr/>
            <p:nvPr/>
          </p:nvSpPr>
          <p:spPr>
            <a:xfrm>
              <a:off x="2772000" y="1932221"/>
              <a:ext cx="2340000" cy="2340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546000" y="2706221"/>
              <a:ext cx="792000" cy="79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624228" y="5857924"/>
            <a:ext cx="216000" cy="216000"/>
            <a:chOff x="2772000" y="1932221"/>
            <a:chExt cx="2340000" cy="2340000"/>
          </a:xfrm>
        </p:grpSpPr>
        <p:sp>
          <p:nvSpPr>
            <p:cNvPr id="15" name="Rectangle 14"/>
            <p:cNvSpPr/>
            <p:nvPr/>
          </p:nvSpPr>
          <p:spPr>
            <a:xfrm>
              <a:off x="2772000" y="1932221"/>
              <a:ext cx="2340000" cy="2340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546000" y="2706221"/>
              <a:ext cx="792000" cy="79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21" name="Rectangle 20"/>
          <p:cNvSpPr/>
          <p:nvPr/>
        </p:nvSpPr>
        <p:spPr>
          <a:xfrm>
            <a:off x="8064388" y="4417764"/>
            <a:ext cx="216000" cy="216000"/>
          </a:xfrm>
          <a:prstGeom prst="rect">
            <a:avLst/>
          </a:prstGeom>
          <a:solidFill>
            <a:srgbClr val="0071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2">
                    <a:lumMod val="75000"/>
                  </a:schemeClr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135834" y="4489210"/>
            <a:ext cx="73108" cy="731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2">
                    <a:lumMod val="75000"/>
                  </a:schemeClr>
                </a:solidFill>
              </a:ln>
              <a:solidFill>
                <a:schemeClr val="tx1"/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5184068" y="5857924"/>
            <a:ext cx="216000" cy="216000"/>
            <a:chOff x="2772000" y="1932221"/>
            <a:chExt cx="2340000" cy="2340000"/>
          </a:xfrm>
        </p:grpSpPr>
        <p:sp>
          <p:nvSpPr>
            <p:cNvPr id="18" name="Rectangle 17"/>
            <p:cNvSpPr/>
            <p:nvPr/>
          </p:nvSpPr>
          <p:spPr>
            <a:xfrm>
              <a:off x="2772000" y="1932221"/>
              <a:ext cx="2340000" cy="2340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546000" y="2706221"/>
              <a:ext cx="792000" cy="79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624228" y="4417764"/>
            <a:ext cx="216000" cy="216000"/>
            <a:chOff x="2772000" y="1932221"/>
            <a:chExt cx="2340000" cy="2340000"/>
          </a:xfrm>
        </p:grpSpPr>
        <p:sp>
          <p:nvSpPr>
            <p:cNvPr id="24" name="Rectangle 23"/>
            <p:cNvSpPr/>
            <p:nvPr/>
          </p:nvSpPr>
          <p:spPr>
            <a:xfrm>
              <a:off x="2772000" y="1932221"/>
              <a:ext cx="2340000" cy="2340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546000" y="2706221"/>
              <a:ext cx="792000" cy="79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8064388" y="2977604"/>
            <a:ext cx="216000" cy="216000"/>
            <a:chOff x="2772000" y="1932221"/>
            <a:chExt cx="2340000" cy="2340000"/>
          </a:xfrm>
        </p:grpSpPr>
        <p:sp>
          <p:nvSpPr>
            <p:cNvPr id="27" name="Rectangle 26"/>
            <p:cNvSpPr/>
            <p:nvPr/>
          </p:nvSpPr>
          <p:spPr>
            <a:xfrm>
              <a:off x="2772000" y="1932221"/>
              <a:ext cx="2340000" cy="2340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546000" y="2706221"/>
              <a:ext cx="792000" cy="79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797062" y="921140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UT Sans Bold" pitchFamily="50" charset="0"/>
              </a:rPr>
              <a:t>TITLUL</a:t>
            </a:r>
            <a:r>
              <a:rPr lang="ro-RO" sz="3600" dirty="0">
                <a:latin typeface="UT Sans Bold" pitchFamily="50" charset="0"/>
              </a:rPr>
              <a:t> </a:t>
            </a:r>
            <a:r>
              <a:rPr lang="en-US" sz="3600" dirty="0" err="1">
                <a:latin typeface="UT Sans Bold" pitchFamily="50" charset="0"/>
              </a:rPr>
              <a:t>LUCR</a:t>
            </a:r>
            <a:r>
              <a:rPr lang="ro-RO" sz="3600" dirty="0">
                <a:latin typeface="UT Sans Bold" pitchFamily="50" charset="0"/>
              </a:rPr>
              <a:t>ĂRII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797062" y="2644170"/>
            <a:ext cx="575572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 dirty="0">
                <a:latin typeface="UT Sans Bold" pitchFamily="50" charset="0"/>
              </a:rPr>
              <a:t>Nume Prenume masterand</a:t>
            </a:r>
          </a:p>
          <a:p>
            <a:endParaRPr lang="ro-RO" sz="2400" dirty="0">
              <a:latin typeface="UT Sans Bold" pitchFamily="50" charset="0"/>
            </a:endParaRPr>
          </a:p>
          <a:p>
            <a:r>
              <a:rPr lang="ro-RO" sz="2400" dirty="0">
                <a:latin typeface="UT Sans Bold" pitchFamily="50" charset="0"/>
              </a:rPr>
              <a:t>Titlu științific, Nume prenume cadru didactic coordonator</a:t>
            </a:r>
          </a:p>
          <a:p>
            <a:endParaRPr lang="ro-RO" sz="2400" dirty="0">
              <a:latin typeface="UT Sans Bold" pitchFamily="50" charset="0"/>
            </a:endParaRPr>
          </a:p>
          <a:p>
            <a:r>
              <a:rPr lang="en-US" sz="1600" dirty="0" err="1">
                <a:latin typeface="UT Sans Bold" pitchFamily="50" charset="0"/>
              </a:rPr>
              <a:t>Programul</a:t>
            </a:r>
            <a:r>
              <a:rPr lang="en-US" sz="1600" dirty="0">
                <a:latin typeface="UT Sans Bold" pitchFamily="50" charset="0"/>
              </a:rPr>
              <a:t> de </a:t>
            </a:r>
            <a:r>
              <a:rPr lang="en-US" sz="1600" dirty="0" err="1">
                <a:latin typeface="UT Sans Bold" pitchFamily="50" charset="0"/>
              </a:rPr>
              <a:t>studii</a:t>
            </a:r>
            <a:r>
              <a:rPr lang="en-US" sz="1600" dirty="0">
                <a:latin typeface="UT Sans Bold" pitchFamily="50" charset="0"/>
              </a:rPr>
              <a:t>: </a:t>
            </a:r>
            <a:r>
              <a:rPr lang="ro-RO" sz="1600" dirty="0">
                <a:latin typeface="UT Sans Bold" pitchFamily="50" charset="0"/>
              </a:rPr>
              <a:t>Managementul Afacerilor în Industrie</a:t>
            </a:r>
            <a:endParaRPr lang="en-US" sz="1600" dirty="0">
              <a:latin typeface="UT Sans Bold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011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8460432" y="6237312"/>
            <a:ext cx="216000" cy="216000"/>
            <a:chOff x="2772000" y="1932221"/>
            <a:chExt cx="2340000" cy="2340000"/>
          </a:xfrm>
        </p:grpSpPr>
        <p:sp>
          <p:nvSpPr>
            <p:cNvPr id="5" name="Rectangle 4"/>
            <p:cNvSpPr/>
            <p:nvPr/>
          </p:nvSpPr>
          <p:spPr>
            <a:xfrm>
              <a:off x="2772000" y="1932221"/>
              <a:ext cx="2340000" cy="2340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546000" y="2706221"/>
              <a:ext cx="792000" cy="79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503560" y="924053"/>
            <a:ext cx="853293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o-RO" sz="2000" dirty="0">
                <a:solidFill>
                  <a:srgbClr val="FF0000"/>
                </a:solidFill>
                <a:latin typeface="UT Sans" pitchFamily="50" charset="0"/>
              </a:rPr>
              <a:t>ASPECT</a:t>
            </a:r>
          </a:p>
          <a:p>
            <a:pPr marL="342900" indent="-342900" algn="just">
              <a:buBlip>
                <a:blip r:embed="rId2"/>
              </a:buBlip>
            </a:pPr>
            <a:r>
              <a:rPr lang="ro-RO" sz="2000" dirty="0">
                <a:latin typeface="UT Sans" pitchFamily="50" charset="0"/>
              </a:rPr>
              <a:t>Prezentarea trebuie întocmită în </a:t>
            </a:r>
            <a:r>
              <a:rPr lang="en-US" sz="2000" dirty="0" err="1">
                <a:latin typeface="UT Sans" pitchFamily="50" charset="0"/>
              </a:rPr>
              <a:t>acest</a:t>
            </a:r>
            <a:r>
              <a:rPr lang="en-US" sz="2000" dirty="0">
                <a:latin typeface="UT Sans" pitchFamily="50" charset="0"/>
              </a:rPr>
              <a:t> ș</a:t>
            </a:r>
            <a:r>
              <a:rPr lang="ro-RO" sz="2000" dirty="0" err="1">
                <a:latin typeface="UT Sans" pitchFamily="50" charset="0"/>
              </a:rPr>
              <a:t>ablon</a:t>
            </a:r>
            <a:r>
              <a:rPr lang="ro-RO" sz="2000" dirty="0">
                <a:latin typeface="UT Sans" pitchFamily="50" charset="0"/>
              </a:rPr>
              <a:t>, cu fontul cu </a:t>
            </a:r>
            <a:r>
              <a:rPr lang="ro-RO" sz="2000" b="1" dirty="0">
                <a:latin typeface="UT Sans" pitchFamily="50" charset="0"/>
              </a:rPr>
              <a:t>UT </a:t>
            </a:r>
            <a:r>
              <a:rPr lang="ro-RO" sz="2000" b="1" dirty="0" err="1">
                <a:latin typeface="UT Sans" pitchFamily="50" charset="0"/>
              </a:rPr>
              <a:t>Sans</a:t>
            </a:r>
            <a:r>
              <a:rPr lang="ro-RO" sz="2000" dirty="0">
                <a:latin typeface="UT Sans" pitchFamily="50" charset="0"/>
              </a:rPr>
              <a:t>. Nu se utilizează o mărime mai mică de </a:t>
            </a:r>
            <a:r>
              <a:rPr lang="ro-RO" sz="2000" b="1" dirty="0">
                <a:latin typeface="UT Sans" pitchFamily="50" charset="0"/>
              </a:rPr>
              <a:t>18</a:t>
            </a:r>
            <a:r>
              <a:rPr lang="ro-RO" sz="2000" dirty="0">
                <a:latin typeface="UT Sans" pitchFamily="50" charset="0"/>
              </a:rPr>
              <a:t>.</a:t>
            </a:r>
          </a:p>
          <a:p>
            <a:pPr marL="342900" indent="-342900" algn="just">
              <a:buBlip>
                <a:blip r:embed="rId2"/>
              </a:buBlip>
            </a:pPr>
            <a:r>
              <a:rPr lang="ro-RO" sz="2000" dirty="0">
                <a:latin typeface="UT Sans" pitchFamily="50" charset="0"/>
              </a:rPr>
              <a:t>Paginile prezentării trebuie să conțină maxim 10% text</a:t>
            </a:r>
          </a:p>
          <a:p>
            <a:pPr marL="342900" indent="-342900" algn="just">
              <a:buBlip>
                <a:blip r:embed="rId2"/>
              </a:buBlip>
            </a:pPr>
            <a:r>
              <a:rPr lang="ro-RO" sz="2000" dirty="0">
                <a:latin typeface="UT Sans" pitchFamily="50" charset="0"/>
              </a:rPr>
              <a:t>Prezentarea NU trebuie să conțină animații (nici pe pagină, nici la trecerea de la o pagină la alta)</a:t>
            </a:r>
          </a:p>
          <a:p>
            <a:pPr algn="just"/>
            <a:endParaRPr lang="ro-RO" sz="2000" dirty="0">
              <a:latin typeface="UT Sans" pitchFamily="50" charset="0"/>
            </a:endParaRPr>
          </a:p>
          <a:p>
            <a:pPr algn="just"/>
            <a:r>
              <a:rPr lang="ro-RO" sz="2000" dirty="0">
                <a:solidFill>
                  <a:srgbClr val="FF0000"/>
                </a:solidFill>
                <a:latin typeface="UT Sans" pitchFamily="50" charset="0"/>
              </a:rPr>
              <a:t>IMAGINI, GRAFICE, DESENE</a:t>
            </a:r>
          </a:p>
          <a:p>
            <a:pPr marL="342900" indent="-342900" algn="just">
              <a:buBlip>
                <a:blip r:embed="rId2"/>
              </a:buBlip>
            </a:pPr>
            <a:r>
              <a:rPr lang="ro-RO" sz="2000" dirty="0">
                <a:latin typeface="UT Sans" pitchFamily="50" charset="0"/>
              </a:rPr>
              <a:t>Imaginile preluate din sursele bibliografice trebuie să conțină trimiterea la sursa bibliografică</a:t>
            </a:r>
          </a:p>
          <a:p>
            <a:pPr marL="342900" indent="-342900" algn="just">
              <a:buBlip>
                <a:blip r:embed="rId2"/>
              </a:buBlip>
            </a:pPr>
            <a:r>
              <a:rPr lang="ro-RO" sz="2000" dirty="0">
                <a:latin typeface="UT Sans" pitchFamily="50" charset="0"/>
              </a:rPr>
              <a:t>Graficele trebuie să aibă unități de măsură și denumire</a:t>
            </a:r>
          </a:p>
          <a:p>
            <a:pPr marL="342900" indent="-342900" algn="just">
              <a:buBlip>
                <a:blip r:embed="rId2"/>
              </a:buBlip>
            </a:pPr>
            <a:r>
              <a:rPr lang="ro-RO" sz="2000" dirty="0">
                <a:latin typeface="UT Sans" pitchFamily="50" charset="0"/>
              </a:rPr>
              <a:t>Desenele de produs, plan de amplasare, flux de fabricație, etc. trebuie să fie, fiecare pe </a:t>
            </a:r>
            <a:r>
              <a:rPr lang="ro-RO" sz="2000" dirty="0" err="1">
                <a:latin typeface="UT Sans" pitchFamily="50" charset="0"/>
              </a:rPr>
              <a:t>slide</a:t>
            </a:r>
            <a:r>
              <a:rPr lang="ro-RO" sz="2000" dirty="0">
                <a:latin typeface="UT Sans" pitchFamily="50" charset="0"/>
              </a:rPr>
              <a:t>-uri diferite.</a:t>
            </a:r>
            <a:endParaRPr lang="en-US" sz="2000" dirty="0">
              <a:latin typeface="UT Sans" pitchFamily="50" charset="0"/>
            </a:endParaRPr>
          </a:p>
          <a:p>
            <a:pPr marL="342900" indent="-342900" algn="just">
              <a:buBlip>
                <a:blip r:embed="rId2"/>
              </a:buBlip>
            </a:pPr>
            <a:r>
              <a:rPr lang="ro-RO" sz="2000" dirty="0">
                <a:latin typeface="UT Sans" pitchFamily="50" charset="0"/>
              </a:rPr>
              <a:t>Numărul maxim de </a:t>
            </a:r>
            <a:r>
              <a:rPr lang="ro-RO" sz="2000" dirty="0" err="1">
                <a:latin typeface="UT Sans" pitchFamily="50" charset="0"/>
              </a:rPr>
              <a:t>slide</a:t>
            </a:r>
            <a:r>
              <a:rPr lang="ro-RO" sz="2000" dirty="0">
                <a:latin typeface="UT Sans" pitchFamily="50" charset="0"/>
              </a:rPr>
              <a:t>-uri este </a:t>
            </a:r>
            <a:r>
              <a:rPr lang="ro-RO" sz="2000" b="1" dirty="0">
                <a:latin typeface="UT Sans" pitchFamily="50" charset="0"/>
              </a:rPr>
              <a:t>12</a:t>
            </a:r>
            <a:r>
              <a:rPr lang="ro-RO" sz="2000" dirty="0">
                <a:latin typeface="UT Sans" pitchFamily="50" charset="0"/>
              </a:rPr>
              <a:t>.</a:t>
            </a:r>
          </a:p>
          <a:p>
            <a:pPr marL="342900" indent="-342900" algn="just">
              <a:buBlip>
                <a:blip r:embed="rId2"/>
              </a:buBlip>
            </a:pPr>
            <a:endParaRPr lang="ro-RO" sz="2000" dirty="0">
              <a:latin typeface="UT Sans" pitchFamily="50" charset="0"/>
            </a:endParaRPr>
          </a:p>
          <a:p>
            <a:pPr algn="just"/>
            <a:endParaRPr lang="ro-RO" sz="2000" dirty="0">
              <a:latin typeface="UT Sans" pitchFamily="50" charset="0"/>
            </a:endParaRPr>
          </a:p>
          <a:p>
            <a:pPr algn="just"/>
            <a:r>
              <a:rPr lang="ro-RO" sz="2000" dirty="0">
                <a:solidFill>
                  <a:srgbClr val="FF0000"/>
                </a:solidFill>
                <a:latin typeface="UT Sans" pitchFamily="50" charset="0"/>
              </a:rPr>
              <a:t>SUSȚINERE</a:t>
            </a:r>
          </a:p>
          <a:p>
            <a:pPr marL="342900" indent="-342900" algn="just">
              <a:buBlip>
                <a:blip r:embed="rId2"/>
              </a:buBlip>
            </a:pPr>
            <a:r>
              <a:rPr lang="ro-RO" sz="2000" dirty="0">
                <a:latin typeface="UT Sans" pitchFamily="50" charset="0"/>
              </a:rPr>
              <a:t>Susținerea prezentării trebuie să fie realizată în maxim 8 minute</a:t>
            </a:r>
            <a:r>
              <a:rPr lang="en-US" sz="2000" dirty="0">
                <a:latin typeface="UT Sans" pitchFamily="50" charset="0"/>
              </a:rPr>
              <a:t>.</a:t>
            </a:r>
          </a:p>
          <a:p>
            <a:pPr marL="342900" indent="-342900" algn="just">
              <a:buBlip>
                <a:blip r:embed="rId2"/>
              </a:buBlip>
            </a:pPr>
            <a:r>
              <a:rPr lang="en-US" sz="2000" dirty="0">
                <a:latin typeface="UT Sans" pitchFamily="50" charset="0"/>
              </a:rPr>
              <a:t>D</a:t>
            </a:r>
            <a:r>
              <a:rPr lang="ro-RO" sz="2000" dirty="0" err="1">
                <a:latin typeface="UT Sans" pitchFamily="50" charset="0"/>
              </a:rPr>
              <a:t>upă</a:t>
            </a:r>
            <a:r>
              <a:rPr lang="ro-RO" sz="2000" dirty="0">
                <a:latin typeface="UT Sans" pitchFamily="50" charset="0"/>
              </a:rPr>
              <a:t> susținere</a:t>
            </a:r>
            <a:r>
              <a:rPr lang="en-US" sz="2000" dirty="0">
                <a:latin typeface="UT Sans" pitchFamily="50" charset="0"/>
              </a:rPr>
              <a:t>,</a:t>
            </a:r>
            <a:r>
              <a:rPr lang="ro-RO" sz="2000" dirty="0">
                <a:latin typeface="UT Sans" pitchFamily="50" charset="0"/>
              </a:rPr>
              <a:t> urmează întrebările din partea comisiei</a:t>
            </a:r>
            <a:endParaRPr lang="en-US" sz="2000" dirty="0">
              <a:latin typeface="UT Sans" pitchFamily="50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96652"/>
            <a:ext cx="2034277" cy="540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966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8460432" y="6237312"/>
            <a:ext cx="216000" cy="216000"/>
            <a:chOff x="2772000" y="1932221"/>
            <a:chExt cx="2340000" cy="2340000"/>
          </a:xfrm>
        </p:grpSpPr>
        <p:sp>
          <p:nvSpPr>
            <p:cNvPr id="5" name="Rectangle 4"/>
            <p:cNvSpPr/>
            <p:nvPr/>
          </p:nvSpPr>
          <p:spPr>
            <a:xfrm>
              <a:off x="2772000" y="1932221"/>
              <a:ext cx="2340000" cy="2340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546000" y="2706221"/>
              <a:ext cx="792000" cy="79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524638" y="1628800"/>
            <a:ext cx="80648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o-RO" sz="2000" b="1" dirty="0">
                <a:solidFill>
                  <a:srgbClr val="FF0000"/>
                </a:solidFill>
                <a:latin typeface="UT Sans" panose="00000500000000000000" pitchFamily="50" charset="0"/>
                <a:ea typeface="UT Symbols" charset="0"/>
                <a:cs typeface="UT Symbols" charset="0"/>
              </a:rPr>
              <a:t>ORGANIZARE PREZENTARE</a:t>
            </a:r>
          </a:p>
          <a:p>
            <a:pPr algn="just"/>
            <a:endParaRPr lang="ro-RO" sz="2000" dirty="0">
              <a:solidFill>
                <a:srgbClr val="FF0000"/>
              </a:solidFill>
              <a:latin typeface="UT Symbols" charset="0"/>
              <a:ea typeface="UT Symbols" charset="0"/>
              <a:cs typeface="UT Symbols" charset="0"/>
            </a:endParaRPr>
          </a:p>
          <a:p>
            <a:pPr marL="342900" indent="-342900" algn="just">
              <a:buBlip>
                <a:blip r:embed="rId2"/>
              </a:buBlip>
            </a:pPr>
            <a:r>
              <a:rPr lang="ro-RO" sz="2000" dirty="0">
                <a:latin typeface="UT Sans" pitchFamily="50" charset="0"/>
              </a:rPr>
              <a:t>Prezentarea temei cu justificarea acesteia (10%)</a:t>
            </a:r>
          </a:p>
          <a:p>
            <a:pPr marL="342900" indent="-342900" algn="just">
              <a:buBlip>
                <a:blip r:embed="rId2"/>
              </a:buBlip>
            </a:pPr>
            <a:r>
              <a:rPr lang="ro-RO" sz="2000" dirty="0">
                <a:latin typeface="UT Sans" pitchFamily="50" charset="0"/>
              </a:rPr>
              <a:t>Prezentarea stadiului actual (20%)</a:t>
            </a:r>
          </a:p>
          <a:p>
            <a:pPr marL="342900" indent="-342900" algn="just">
              <a:buBlip>
                <a:blip r:embed="rId2"/>
              </a:buBlip>
            </a:pPr>
            <a:r>
              <a:rPr lang="ro-RO" sz="2000" dirty="0">
                <a:latin typeface="UT Sans" pitchFamily="50" charset="0"/>
              </a:rPr>
              <a:t>Prezentarea contribuțiilor personale la rezolvarea temei (</a:t>
            </a:r>
            <a:r>
              <a:rPr lang="en-US" sz="2000" dirty="0">
                <a:latin typeface="UT Sans" pitchFamily="50" charset="0"/>
              </a:rPr>
              <a:t>5</a:t>
            </a:r>
            <a:r>
              <a:rPr lang="ro-RO" sz="2000" dirty="0">
                <a:latin typeface="UT Sans" pitchFamily="50" charset="0"/>
              </a:rPr>
              <a:t>0%)</a:t>
            </a:r>
            <a:endParaRPr lang="en-US" sz="2000" dirty="0">
              <a:latin typeface="UT Sans" pitchFamily="50" charset="0"/>
            </a:endParaRPr>
          </a:p>
          <a:p>
            <a:pPr marL="342900" indent="-342900" algn="just">
              <a:buBlip>
                <a:blip r:embed="rId2"/>
              </a:buBlip>
            </a:pPr>
            <a:r>
              <a:rPr lang="ro-RO" sz="2000" dirty="0">
                <a:latin typeface="UT Sans" pitchFamily="50" charset="0"/>
              </a:rPr>
              <a:t>Contribuții personale (10%) - (</a:t>
            </a:r>
            <a:r>
              <a:rPr lang="ro-RO" sz="1600" i="1" dirty="0">
                <a:latin typeface="UT Sans" pitchFamily="50" charset="0"/>
              </a:rPr>
              <a:t>exemple în fișierul Șablon și Structură Disertație</a:t>
            </a:r>
            <a:r>
              <a:rPr lang="ro-RO" sz="2000" dirty="0">
                <a:latin typeface="UT Sans" pitchFamily="50" charset="0"/>
              </a:rPr>
              <a:t>)</a:t>
            </a:r>
          </a:p>
          <a:p>
            <a:pPr marL="342900" indent="-342900" algn="just">
              <a:buBlip>
                <a:blip r:embed="rId2"/>
              </a:buBlip>
            </a:pPr>
            <a:r>
              <a:rPr lang="ro-RO" sz="2000" dirty="0">
                <a:latin typeface="UT Sans" pitchFamily="50" charset="0"/>
              </a:rPr>
              <a:t>Concluzii (10%)</a:t>
            </a:r>
          </a:p>
          <a:p>
            <a:pPr marL="342900" indent="-342900" algn="just">
              <a:buBlip>
                <a:blip r:embed="rId2"/>
              </a:buBlip>
            </a:pPr>
            <a:r>
              <a:rPr lang="ro-RO" sz="2000" dirty="0">
                <a:latin typeface="UT Sans" pitchFamily="50" charset="0"/>
              </a:rPr>
              <a:t>Bibliografie (selecție relevantă din bibliografia inclusă în lucrarea de disertație)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96652"/>
            <a:ext cx="2034277" cy="540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165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</TotalTime>
  <Words>211</Words>
  <Application>Microsoft Office PowerPoint</Application>
  <PresentationFormat>On-screen Show (4:3)</PresentationFormat>
  <Paragraphs>29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UT Sans</vt:lpstr>
      <vt:lpstr>UT Sans Bold</vt:lpstr>
      <vt:lpstr>UT Symbols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</dc:title>
  <dc:creator>MAI</dc:creator>
  <cp:keywords>MAI</cp:keywords>
  <cp:lastModifiedBy> </cp:lastModifiedBy>
  <cp:revision>36</cp:revision>
  <dcterms:created xsi:type="dcterms:W3CDTF">2017-10-19T09:49:50Z</dcterms:created>
  <dcterms:modified xsi:type="dcterms:W3CDTF">2025-03-05T05:31:00Z</dcterms:modified>
</cp:coreProperties>
</file>